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8" name="Shape 1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look at the way this portrait looks sad, how do the marks add to that? what else could her story by saying?</a:t>
            </a:r>
          </a:p>
        </p:txBody>
      </p:sp>
      <p:sp>
        <p:nvSpPr>
          <p:cNvPr id="91" name="Shape 9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0" name="Shape 10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200" u="none" cap="none" strike="noStrike">
                <a:solidFill>
                  <a:schemeClr val="dk1"/>
                </a:solidFill>
                <a:latin typeface="Calibri"/>
                <a:ea typeface="Calibri"/>
                <a:cs typeface="Calibri"/>
                <a:sym typeface="Calibri"/>
              </a:rPr>
              <a:t>The effects of Rembrandt's visual aging may also be apparent in his self-portrait painted in 1669 (right), painted in the last year of his life. The detail is minimal, the artist's strokes are very broad, and the painting has a strong yellow cast, effects that are consistent with deteriorating vision. One of 2 portraits where he is turned left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1" name="Shape 10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13" name="Shape 113"/>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8" name="Shape 11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this man looks rough, can anyone talk about the marks? how do they tell teh story?</a:t>
            </a:r>
          </a:p>
          <a:p>
            <a:pPr indent="0" lvl="0" marL="0" marR="0" rtl="0" algn="l">
              <a:spcBef>
                <a:spcPts val="0"/>
              </a:spcBef>
              <a:buSzPct val="25000"/>
              <a:buNone/>
            </a:pPr>
            <a:r>
              <a:rPr lang="en-US"/>
              <a:t>we want you to explore your expressive side, use marks to add to your story. What is this portrait saying</a:t>
            </a:r>
          </a:p>
        </p:txBody>
      </p:sp>
      <p:sp>
        <p:nvSpPr>
          <p:cNvPr id="119" name="Shape 11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rPr lang="en-US"/>
              <a:t>here’s one with lines and black areas. How did the artist use the mark here? do you thing the long up and down could be important? where do you thing the ink was on the block?</a:t>
            </a:r>
          </a:p>
        </p:txBody>
      </p:sp>
      <p:sp>
        <p:nvSpPr>
          <p:cNvPr id="125" name="Shape 12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30" name="Shape 13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35" name="Shape 13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5" name="Shape 15"/>
        <p:cNvGrpSpPr/>
        <p:nvPr/>
      </p:nvGrpSpPr>
      <p:grpSpPr>
        <a:xfrm>
          <a:off x="0" y="0"/>
          <a:ext cx="0" cy="0"/>
          <a:chOff x="0" y="0"/>
          <a:chExt cx="0" cy="0"/>
        </a:xfrm>
      </p:grpSpPr>
      <p:sp>
        <p:nvSpPr>
          <p:cNvPr id="16" name="Shape 1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22" name="Shape 2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4.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4.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8.jpg"/><Relationship Id="rId4" Type="http://schemas.openxmlformats.org/officeDocument/2006/relationships/hyperlink" Target="http://www.saatchiart.com/bridg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1.jpg"/><Relationship Id="rId4"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b="0" l="0" r="0" t="0"/>
          <a:stretch/>
        </p:blipFill>
        <p:spPr>
          <a:xfrm>
            <a:off x="4235196" y="781812"/>
            <a:ext cx="3721607" cy="5294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b="0" l="0" r="0" t="0"/>
          <a:stretch/>
        </p:blipFill>
        <p:spPr>
          <a:xfrm>
            <a:off x="2895600" y="302704"/>
            <a:ext cx="10772365" cy="6654928"/>
          </a:xfrm>
          <a:prstGeom prst="rect">
            <a:avLst/>
          </a:prstGeom>
          <a:noFill/>
          <a:ln>
            <a:noFill/>
          </a:ln>
        </p:spPr>
      </p:pic>
      <p:pic>
        <p:nvPicPr>
          <p:cNvPr id="144" name="Shape 144"/>
          <p:cNvPicPr preferRelativeResize="0"/>
          <p:nvPr/>
        </p:nvPicPr>
        <p:blipFill rotWithShape="1">
          <a:blip r:embed="rId4">
            <a:alphaModFix/>
          </a:blip>
          <a:srcRect b="0" l="0" r="0" t="0"/>
          <a:stretch/>
        </p:blipFill>
        <p:spPr>
          <a:xfrm>
            <a:off x="581025" y="201168"/>
            <a:ext cx="462915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b="0" l="0" r="0" t="0"/>
          <a:stretch/>
        </p:blipFill>
        <p:spPr>
          <a:xfrm>
            <a:off x="0" y="-1543050"/>
            <a:ext cx="20072393" cy="12400278"/>
          </a:xfrm>
          <a:prstGeom prst="rect">
            <a:avLst/>
          </a:prstGeom>
          <a:noFill/>
          <a:ln>
            <a:noFill/>
          </a:ln>
        </p:spPr>
      </p:pic>
      <p:pic>
        <p:nvPicPr>
          <p:cNvPr id="150" name="Shape 150"/>
          <p:cNvPicPr preferRelativeResize="0"/>
          <p:nvPr/>
        </p:nvPicPr>
        <p:blipFill rotWithShape="1">
          <a:blip r:embed="rId4">
            <a:alphaModFix/>
          </a:blip>
          <a:srcRect b="0" l="0" r="0" t="0"/>
          <a:stretch/>
        </p:blipFill>
        <p:spPr>
          <a:xfrm>
            <a:off x="678370" y="3767328"/>
            <a:ext cx="4781842" cy="27027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b="0" l="0" r="0" t="0"/>
          <a:stretch/>
        </p:blipFill>
        <p:spPr>
          <a:xfrm>
            <a:off x="275082" y="189738"/>
            <a:ext cx="10880598" cy="61553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id="160" name="Shape 160"/>
          <p:cNvPicPr preferRelativeResize="0"/>
          <p:nvPr/>
        </p:nvPicPr>
        <p:blipFill rotWithShape="1">
          <a:blip r:embed="rId3">
            <a:alphaModFix/>
          </a:blip>
          <a:srcRect b="0" l="0" r="0" t="0"/>
          <a:stretch/>
        </p:blipFill>
        <p:spPr>
          <a:xfrm>
            <a:off x="784970" y="920271"/>
            <a:ext cx="9819000" cy="554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ctrTitle"/>
          </p:nvPr>
        </p:nvSpPr>
        <p:spPr>
          <a:xfrm>
            <a:off x="1524000" y="1122362"/>
            <a:ext cx="9144000" cy="2387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t/>
            </a:r>
            <a:endParaRPr b="0" i="0" sz="6000" u="none" cap="none" strike="noStrike">
              <a:solidFill>
                <a:schemeClr val="dk1"/>
              </a:solidFill>
              <a:latin typeface="Calibri"/>
              <a:ea typeface="Calibri"/>
              <a:cs typeface="Calibri"/>
              <a:sym typeface="Calibri"/>
            </a:endParaRPr>
          </a:p>
        </p:txBody>
      </p:sp>
      <p:sp>
        <p:nvSpPr>
          <p:cNvPr id="94" name="Shape 94"/>
          <p:cNvSpPr txBox="1"/>
          <p:nvPr>
            <p:ph idx="1" type="subTitle"/>
          </p:nvPr>
        </p:nvSpPr>
        <p:spPr>
          <a:xfrm>
            <a:off x="4430110" y="1122362"/>
            <a:ext cx="9144000" cy="16557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pic>
        <p:nvPicPr>
          <p:cNvPr id="95" name="Shape 95"/>
          <p:cNvPicPr preferRelativeResize="0"/>
          <p:nvPr/>
        </p:nvPicPr>
        <p:blipFill rotWithShape="1">
          <a:blip r:embed="rId3">
            <a:alphaModFix/>
          </a:blip>
          <a:srcRect b="0" l="0" r="0" t="0"/>
          <a:stretch/>
        </p:blipFill>
        <p:spPr>
          <a:xfrm>
            <a:off x="882867" y="245238"/>
            <a:ext cx="4887310" cy="6529448"/>
          </a:xfrm>
          <a:prstGeom prst="rect">
            <a:avLst/>
          </a:prstGeom>
          <a:noFill/>
          <a:ln>
            <a:noFill/>
          </a:ln>
        </p:spPr>
      </p:pic>
      <p:sp>
        <p:nvSpPr>
          <p:cNvPr id="96" name="Shape 96"/>
          <p:cNvSpPr txBox="1"/>
          <p:nvPr/>
        </p:nvSpPr>
        <p:spPr>
          <a:xfrm>
            <a:off x="6079067" y="3509962"/>
            <a:ext cx="5723466" cy="3077103"/>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97" name="Shape 97"/>
          <p:cNvSpPr txBox="1"/>
          <p:nvPr/>
        </p:nvSpPr>
        <p:spPr>
          <a:xfrm>
            <a:off x="6079067" y="3657600"/>
            <a:ext cx="5418665"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US" sz="1800">
                <a:solidFill>
                  <a:schemeClr val="dk1"/>
                </a:solidFill>
                <a:latin typeface="Calibri"/>
                <a:ea typeface="Calibri"/>
                <a:cs typeface="Calibri"/>
                <a:sym typeface="Calibri"/>
              </a:rPr>
              <a:t>portrait girl 3</a:t>
            </a:r>
          </a:p>
          <a:p>
            <a:pPr indent="0" lvl="0" marL="0" marR="0" rtl="0" algn="l">
              <a:spcBef>
                <a:spcPts val="0"/>
              </a:spcBef>
              <a:buSzPct val="25000"/>
              <a:buNone/>
            </a:pPr>
            <a:r>
              <a:rPr lang="en-US" sz="1800" u="sng">
                <a:solidFill>
                  <a:schemeClr val="hlink"/>
                </a:solidFill>
                <a:latin typeface="Calibri"/>
                <a:ea typeface="Calibri"/>
                <a:cs typeface="Calibri"/>
                <a:sym typeface="Calibri"/>
                <a:hlinkClick r:id="rId4"/>
              </a:rPr>
              <a:t>Birgitta Bachmann</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Sweden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pic>
        <p:nvPicPr>
          <p:cNvPr id="103" name="Shape 103"/>
          <p:cNvPicPr preferRelativeResize="0"/>
          <p:nvPr>
            <p:ph idx="1" type="body"/>
          </p:nvPr>
        </p:nvPicPr>
        <p:blipFill rotWithShape="1">
          <a:blip r:embed="rId3">
            <a:alphaModFix/>
          </a:blip>
          <a:srcRect b="0" l="0" r="0" t="0"/>
          <a:stretch/>
        </p:blipFill>
        <p:spPr>
          <a:xfrm>
            <a:off x="3877055" y="349113"/>
            <a:ext cx="5084063" cy="6480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1788874" y="0"/>
            <a:ext cx="5017772"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3291990" y="0"/>
            <a:ext cx="5608019"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3701555" y="0"/>
            <a:ext cx="4788888"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3940825" y="264937"/>
            <a:ext cx="4085500" cy="648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nvSpPr>
        <p:spPr>
          <a:xfrm flipH="1">
            <a:off x="919776" y="1304366"/>
            <a:ext cx="9851315" cy="369331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Vocabulary</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Linocut: Print made by transferring an image onto Linoleum, carving it out, and printing.</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Gestalt: “An organizred whole that is perceived as more than the sum of its parts.” (google dictionary) The mind will finish objects if enough but not all information is provided.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Brayer: Roller used in printmaking to roll over ink to spread out a layer for printing.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Gouge: Tool used to carve linoleum, typically comes in “V” “U” and “Square” shapes.</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Bench Hook:  Tray that holds onto the edge of the table for stability and used as a base for carving. Important for safety and accuracy.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b="0" l="0" r="0" t="0"/>
          <a:stretch/>
        </p:blipFill>
        <p:spPr>
          <a:xfrm>
            <a:off x="4059598" y="896112"/>
            <a:ext cx="9605184" cy="6492239"/>
          </a:xfrm>
          <a:prstGeom prst="rect">
            <a:avLst/>
          </a:prstGeom>
          <a:noFill/>
          <a:ln>
            <a:noFill/>
          </a:ln>
        </p:spPr>
      </p:pic>
      <p:pic>
        <p:nvPicPr>
          <p:cNvPr id="138" name="Shape 138"/>
          <p:cNvPicPr preferRelativeResize="0"/>
          <p:nvPr/>
        </p:nvPicPr>
        <p:blipFill rotWithShape="1">
          <a:blip r:embed="rId4">
            <a:alphaModFix/>
          </a:blip>
          <a:srcRect b="0" l="0" r="0" t="0"/>
          <a:stretch/>
        </p:blipFill>
        <p:spPr>
          <a:xfrm>
            <a:off x="928966" y="1664208"/>
            <a:ext cx="5127409" cy="35010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