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hyperlink" Target="https://en.wikipedia.org/wiki/Artemisia_Gentileschi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fmoma.org/watch/ellsworth-kelly-explains-abstraction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29600" y="4106800"/>
            <a:ext cx="87720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>
                <a:solidFill>
                  <a:schemeClr val="accent2"/>
                </a:solidFill>
              </a:rPr>
              <a:t>http://www.artnet.com/artists/cecilia-paredes/</a:t>
            </a:r>
          </a:p>
        </p:txBody>
      </p:sp>
      <p:pic>
        <p:nvPicPr>
          <p:cNvPr descr="Cecilia Paredes.jpeg"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50" y="879200"/>
            <a:ext cx="3991174" cy="297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cilia Paredes Portrait.jpeg"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251" y="933674"/>
            <a:ext cx="3685679" cy="29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48700" y="217950"/>
            <a:ext cx="39558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Figurative Abstract Portraits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550" y="144937"/>
            <a:ext cx="5019274" cy="485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637350" y="2532000"/>
            <a:ext cx="33312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Amy Sillman,  Untitled, 2013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Geometric Abstraction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01637"/>
            <a:ext cx="7453274" cy="432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7566600" y="376800"/>
            <a:ext cx="16536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Brice Marden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Chinese Dancing, 1994-96. Oil on canvas, 60 x 108.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Calligigraphic Abstraction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75" y="-1189199"/>
            <a:ext cx="8207048" cy="607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1006475" y="2593025"/>
            <a:ext cx="7721100" cy="22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Son Man-jine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Use of the Useless (Quotation From Zhuangzi ca. 300 B.C.), 1999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Ink on cloth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31 1/2 × 110 1/5 in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80 × 280 cm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243775" y="83900"/>
            <a:ext cx="27354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Caligraphic Abstraction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225" y="163924"/>
            <a:ext cx="4148973" cy="47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190875" y="1872975"/>
            <a:ext cx="4149000" cy="15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Mark Rothko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Orange, Red, and Yellow, 1961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90875" y="4166075"/>
            <a:ext cx="67713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Colorfield Abstraction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74" y="547474"/>
            <a:ext cx="5274750" cy="404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6385175" y="555225"/>
            <a:ext cx="23598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Niki Hare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Sr2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Oil, canvas, on wood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Colorfield Abstraction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69Bruegel-BabelTower.jpg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19" y="0"/>
            <a:ext cx="580676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480325" y="218650"/>
            <a:ext cx="25047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Tower of Babel, Breugel, 1563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orgio Vasari.jpg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933" y="0"/>
            <a:ext cx="38384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98775" y="238550"/>
            <a:ext cx="40950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1800">
                <a:solidFill>
                  <a:srgbClr val="252525"/>
                </a:solidFill>
                <a:highlight>
                  <a:srgbClr val="F9F9F9"/>
                </a:highlight>
              </a:rPr>
              <a:t>Judith slaying Holofernes</a:t>
            </a:r>
            <a:r>
              <a:rPr lang="en" sz="1800">
                <a:solidFill>
                  <a:srgbClr val="252525"/>
                </a:solidFill>
                <a:highlight>
                  <a:srgbClr val="F9F9F9"/>
                </a:highlight>
              </a:rPr>
              <a:t> by </a:t>
            </a:r>
            <a:r>
              <a:rPr lang="en" sz="1800">
                <a:solidFill>
                  <a:srgbClr val="0B0080"/>
                </a:solidFill>
                <a:highlight>
                  <a:srgbClr val="F9F9F9"/>
                </a:highlight>
                <a:hlinkClick r:id="rId4"/>
              </a:rPr>
              <a:t>Artemisia Gentileschi</a:t>
            </a:r>
            <a:r>
              <a:rPr lang="en" sz="1800">
                <a:solidFill>
                  <a:srgbClr val="252525"/>
                </a:solidFill>
                <a:highlight>
                  <a:srgbClr val="F9F9F9"/>
                </a:highlight>
              </a:rPr>
              <a:t>, 1614–18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186600" y="2663675"/>
            <a:ext cx="78558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1391475" y="2723325"/>
            <a:ext cx="78558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2Rousseau-SleepingGypsy.jpg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250" y="0"/>
            <a:ext cx="7259500" cy="46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954150" y="4731025"/>
            <a:ext cx="72555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Roussea, Sleeping Gypsy, 1897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nch_Woman on the beach.jpg"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677" y="0"/>
            <a:ext cx="57065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59025" y="218650"/>
            <a:ext cx="26238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Woman on the Beach, Edvard Munch, 1906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re-evening-1929(1).jpg!Blog.jpg"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450" y="190500"/>
            <a:ext cx="46101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5645425" y="3518450"/>
            <a:ext cx="33792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Fire Evening, Paul Klee, 1929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7056775" y="-1490875"/>
            <a:ext cx="78558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s Hoffman.jpg"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009" y="0"/>
            <a:ext cx="32789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59625" y="1292075"/>
            <a:ext cx="44235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Gate by Hans Hoffman, 1960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1-Sin-titulo-Oleo-sobre-lienzo-55-x-46-cm.jpg"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62257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6340350" y="64300"/>
            <a:ext cx="27135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Sin título. 2015. Óleo sobre lienzo. 55 x 46 cm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Joseba Eskubi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311700" y="744575"/>
            <a:ext cx="8520600" cy="364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https://www.sfmoma.org/watch/ellsworth-kelly-explains-abstraction/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64125" y="128950"/>
            <a:ext cx="38802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Figurative Abstraction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575" y="0"/>
            <a:ext cx="3810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64125" y="2108975"/>
            <a:ext cx="28839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The Nature of How We See, Chie Fueki, 2005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195753" y="2179320"/>
            <a:ext cx="67524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6535575" y="2237700"/>
            <a:ext cx="26085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1800">
                <a:solidFill>
                  <a:schemeClr val="accent2"/>
                </a:solidFill>
              </a:rPr>
              <a:t>Feminine and masculine roles, sexism, domesticity, textile art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00" y="299700"/>
            <a:ext cx="3157900" cy="454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476575" y="468475"/>
            <a:ext cx="3799800" cy="23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buNone/>
            </a:pPr>
            <a:r>
              <a:rPr i="1" lang="en" sz="13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Ivan Pchelintsev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Ivan Pchelintsev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New Shoes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Figurtive Abstraction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99" y="164125"/>
            <a:ext cx="3812099" cy="44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77000" y="4219800"/>
            <a:ext cx="3622500" cy="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Lauren Adams, recent work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Landscape Abstraction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24" y="164125"/>
            <a:ext cx="3264975" cy="39152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667075" y="-1434700"/>
            <a:ext cx="77853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873" y="109537"/>
            <a:ext cx="3302244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1613650" y="109550"/>
            <a:ext cx="1406400" cy="4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Santa Monica Rooftops, Ben Aronson</a:t>
            </a:r>
            <a:r>
              <a:rPr lang="en" sz="1800"/>
              <a:t>ssA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Landscape Abstraction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72925" y="5101200"/>
            <a:ext cx="77871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600" y="117650"/>
            <a:ext cx="4082250" cy="48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5309425" y="156150"/>
            <a:ext cx="1735200" cy="26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Ocean Park Series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Richard Diebenkorn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Landscape Abstraction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62" y="313550"/>
            <a:ext cx="6323074" cy="41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6714850" y="313550"/>
            <a:ext cx="2281500" cy="4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Tauba Auerbach</a:t>
            </a:r>
          </a:p>
          <a:p>
            <a:pPr lvl="0" rtl="0">
              <a:spcBef>
                <a:spcPts val="0"/>
              </a:spcBef>
              <a:buNone/>
            </a:pP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Two Works: (i) Fold / Slice Topo I;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 (ii) Fold /..., 2011</a:t>
            </a:r>
            <a:br>
              <a:rPr lang="en" sz="1800">
                <a:solidFill>
                  <a:schemeClr val="accent2"/>
                </a:solidFill>
              </a:rPr>
            </a:br>
            <a:r>
              <a:rPr lang="en" sz="1800">
                <a:solidFill>
                  <a:schemeClr val="accent2"/>
                </a:solidFill>
              </a:rPr>
              <a:t>113 x 188.2 cm.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Geometric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Abstraction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